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73" r:id="rId5"/>
    <p:sldId id="272" r:id="rId6"/>
    <p:sldId id="274" r:id="rId7"/>
    <p:sldId id="271" r:id="rId8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gradFill rotWithShape="0">
          <a:gsLst>
            <a:gs pos="0">
              <a:srgbClr val="FFFFFF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AU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B3BF-D780-47FF-AC22-7C213667E80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940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5D0D1-AA4A-4DE2-9092-BBDB073CE27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523116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71737-0802-42DF-9B7A-434BBE4563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11102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A4390-CFCD-4081-A35C-9B5DFBE8274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764373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391AE-412E-45AD-A1FE-C047560A5F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60729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5B044-9A05-4A78-B207-0ABA3362E3E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99766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3D23C-D945-48F9-BA18-A699CDE4938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602692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D3CCE-77E7-4661-9381-246F90AC4B8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594214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AA2C8-5305-4895-9974-9A8157DB052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73705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200BB-3ABC-43DB-BD34-3A63AFBCE80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76663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6E9D4-F434-47FA-8794-5367127253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232182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9810D44-4D7A-47FB-B74F-9625D374E9A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989138"/>
            <a:ext cx="6049962" cy="1901825"/>
          </a:xfrm>
        </p:spPr>
        <p:txBody>
          <a:bodyPr/>
          <a:lstStyle/>
          <a:p>
            <a:pPr eaLnBrk="1" hangingPunct="1"/>
            <a:r>
              <a:rPr lang="en-NZ" sz="4800" b="1" smtClean="0"/>
              <a:t>Interspecific Competition</a:t>
            </a:r>
            <a:endParaRPr lang="en-AU" sz="4800" b="1" smtClean="0"/>
          </a:p>
        </p:txBody>
      </p:sp>
      <p:pic>
        <p:nvPicPr>
          <p:cNvPr id="2053" name="Picture 5" descr="LionHyenaFight_2008_BrittanyGunth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3860800"/>
            <a:ext cx="7343775" cy="292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Competition for food etc.</a:t>
            </a:r>
            <a:endParaRPr lang="en-A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Gause’s Principle (= the competitive exclusion principle).</a:t>
            </a:r>
          </a:p>
          <a:p>
            <a:pPr eaLnBrk="1" hangingPunct="1"/>
            <a:r>
              <a:rPr lang="en-NZ" smtClean="0"/>
              <a:t>No two species with the same niche can co-exist for long in the same place.</a:t>
            </a:r>
          </a:p>
          <a:p>
            <a:pPr eaLnBrk="1" hangingPunct="1"/>
            <a:r>
              <a:rPr lang="en-NZ" smtClean="0"/>
              <a:t>Either one or both species die out, or they narrow or change their niche.</a:t>
            </a:r>
            <a:endParaRPr lang="en-AU" smtClean="0"/>
          </a:p>
        </p:txBody>
      </p:sp>
      <p:sp>
        <p:nvSpPr>
          <p:cNvPr id="717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60350"/>
            <a:ext cx="8675687" cy="792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3200" smtClean="0"/>
              <a:t>Gause studied 2 species of paramecium.</a:t>
            </a:r>
            <a:endParaRPr lang="en-AU" sz="3600" smtClean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981075"/>
            <a:ext cx="4752975" cy="2447925"/>
          </a:xfrm>
        </p:spPr>
        <p:txBody>
          <a:bodyPr/>
          <a:lstStyle/>
          <a:p>
            <a:pPr eaLnBrk="1" hangingPunct="1"/>
            <a:r>
              <a:rPr lang="en-NZ" sz="3200" smtClean="0"/>
              <a:t>The graphs below show that when they are grown together, one species dies out</a:t>
            </a:r>
            <a:endParaRPr lang="en-GB" sz="3200" smtClean="0"/>
          </a:p>
        </p:txBody>
      </p:sp>
      <p:pic>
        <p:nvPicPr>
          <p:cNvPr id="8196" name="Picture 4" descr="paramec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052513"/>
            <a:ext cx="2879725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parameciumchart1n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16338"/>
            <a:ext cx="386556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parameciumchart2n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716338"/>
            <a:ext cx="3816350" cy="270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200" grpId="0" build="p"/>
      <p:bldP spid="82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400" b="1" i="1" smtClean="0"/>
              <a:t>Lemna (</a:t>
            </a:r>
            <a:r>
              <a:rPr lang="en-NZ" sz="4400" b="1" smtClean="0"/>
              <a:t>duckweed)</a:t>
            </a:r>
            <a:endParaRPr lang="en-GB" sz="4400" b="1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150225" cy="4713288"/>
          </a:xfrm>
        </p:spPr>
        <p:txBody>
          <a:bodyPr/>
          <a:lstStyle/>
          <a:p>
            <a:pPr eaLnBrk="1" hangingPunct="1"/>
            <a:r>
              <a:rPr lang="en-NZ" smtClean="0"/>
              <a:t>In competition between two species of duckweed, </a:t>
            </a:r>
            <a:r>
              <a:rPr lang="en-NZ" sz="3600" i="1" smtClean="0">
                <a:latin typeface="Times New Roman" pitchFamily="18" charset="0"/>
              </a:rPr>
              <a:t>Lemna gibba</a:t>
            </a:r>
            <a:r>
              <a:rPr lang="en-NZ" smtClean="0"/>
              <a:t> wins while </a:t>
            </a:r>
            <a:r>
              <a:rPr lang="en-NZ" sz="3600" i="1" smtClean="0">
                <a:latin typeface="Times New Roman" pitchFamily="18" charset="0"/>
              </a:rPr>
              <a:t>Lemna polyrhiza</a:t>
            </a:r>
            <a:r>
              <a:rPr lang="en-NZ" smtClean="0"/>
              <a:t> dies out</a:t>
            </a:r>
            <a:endParaRPr lang="en-GB" smtClean="0"/>
          </a:p>
        </p:txBody>
      </p:sp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250825" y="3429000"/>
            <a:ext cx="3814763" cy="2773363"/>
            <a:chOff x="295" y="2251"/>
            <a:chExt cx="2403" cy="1747"/>
          </a:xfrm>
        </p:grpSpPr>
        <p:pic>
          <p:nvPicPr>
            <p:cNvPr id="615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2251"/>
              <a:ext cx="2403" cy="17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154" name="Text Box 6"/>
            <p:cNvSpPr txBox="1">
              <a:spLocks noChangeArrowheads="1"/>
            </p:cNvSpPr>
            <p:nvPr/>
          </p:nvSpPr>
          <p:spPr bwMode="auto">
            <a:xfrm>
              <a:off x="1474" y="3702"/>
              <a:ext cx="1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NZ" sz="2400" b="1" i="1">
                  <a:solidFill>
                    <a:schemeClr val="accent1"/>
                  </a:solidFill>
                </a:rPr>
                <a:t>L. gibba</a:t>
              </a:r>
              <a:endParaRPr lang="en-GB" sz="2400" b="1" i="1">
                <a:solidFill>
                  <a:schemeClr val="accent1"/>
                </a:solidFill>
              </a:endParaRPr>
            </a:p>
          </p:txBody>
        </p:sp>
      </p:grp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4211638" y="3500438"/>
            <a:ext cx="4392612" cy="2771775"/>
            <a:chOff x="2835" y="2251"/>
            <a:chExt cx="2767" cy="1746"/>
          </a:xfrm>
        </p:grpSpPr>
        <p:pic>
          <p:nvPicPr>
            <p:cNvPr id="6151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5" y="2251"/>
              <a:ext cx="2748" cy="17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152" name="Text Box 7"/>
            <p:cNvSpPr txBox="1">
              <a:spLocks noChangeArrowheads="1"/>
            </p:cNvSpPr>
            <p:nvPr/>
          </p:nvSpPr>
          <p:spPr bwMode="auto">
            <a:xfrm>
              <a:off x="4241" y="3657"/>
              <a:ext cx="13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NZ" sz="2400" b="1" i="1"/>
                <a:t>L. polyrhiza</a:t>
              </a:r>
              <a:endParaRPr lang="en-GB" sz="2400" b="1" i="1"/>
            </a:p>
          </p:txBody>
        </p:sp>
      </p:grpSp>
      <p:sp>
        <p:nvSpPr>
          <p:cNvPr id="2868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4248150" cy="5678488"/>
          </a:xfrm>
        </p:spPr>
        <p:txBody>
          <a:bodyPr/>
          <a:lstStyle/>
          <a:p>
            <a:pPr eaLnBrk="1" hangingPunct="1"/>
            <a:r>
              <a:rPr lang="en-GB" smtClean="0"/>
              <a:t>From the side,</a:t>
            </a:r>
            <a:r>
              <a:rPr lang="en-GB" b="1" i="1" smtClean="0"/>
              <a:t> </a:t>
            </a:r>
            <a:r>
              <a:rPr lang="en-GB" i="1" smtClean="0"/>
              <a:t>we see</a:t>
            </a:r>
            <a:r>
              <a:rPr lang="en-GB" b="1" i="1" smtClean="0"/>
              <a:t> </a:t>
            </a:r>
            <a:r>
              <a:rPr lang="en-GB" i="1" smtClean="0">
                <a:latin typeface="Georgia" pitchFamily="18" charset="0"/>
              </a:rPr>
              <a:t>L.gibba</a:t>
            </a:r>
            <a:r>
              <a:rPr lang="en-GB" smtClean="0">
                <a:latin typeface="Georgia" pitchFamily="18" charset="0"/>
              </a:rPr>
              <a:t> </a:t>
            </a:r>
            <a:r>
              <a:rPr lang="en-GB" smtClean="0"/>
              <a:t> has enlarged air pockets which allow it to float above </a:t>
            </a:r>
            <a:r>
              <a:rPr lang="en-NZ" i="1" smtClean="0">
                <a:latin typeface="Georgia" pitchFamily="18" charset="0"/>
              </a:rPr>
              <a:t>L. polyrhiza</a:t>
            </a:r>
            <a:r>
              <a:rPr lang="en-NZ" smtClean="0"/>
              <a:t> which doesn’t.</a:t>
            </a:r>
            <a:endParaRPr lang="en-GB" smtClean="0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0713"/>
            <a:ext cx="4114800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3860800"/>
            <a:ext cx="4114800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8195" name="Picture 4" descr="Lem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575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5937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2800" b="1" smtClean="0"/>
              <a:t>New Zealand example of narrowing of the Niche.</a:t>
            </a:r>
          </a:p>
          <a:p>
            <a:pPr eaLnBrk="1" hangingPunct="1"/>
            <a:r>
              <a:rPr lang="en-NZ" sz="2400" smtClean="0"/>
              <a:t>The caterpillars of 2 species of moths both feed on flax leaves.</a:t>
            </a:r>
          </a:p>
          <a:p>
            <a:pPr eaLnBrk="1" hangingPunct="1"/>
            <a:r>
              <a:rPr lang="en-NZ" sz="2400" smtClean="0"/>
              <a:t>They reduce competition by eating different parts of the leaves.</a:t>
            </a:r>
          </a:p>
          <a:p>
            <a:pPr lvl="1" eaLnBrk="1" hangingPunct="1">
              <a:buFont typeface="Marlett" pitchFamily="2" charset="2"/>
              <a:buChar char="8"/>
            </a:pPr>
            <a:r>
              <a:rPr lang="en-NZ" sz="2400" smtClean="0"/>
              <a:t>The “notching” caterpillar seldom eats all the way to the mid-vein.</a:t>
            </a:r>
          </a:p>
          <a:p>
            <a:pPr lvl="1" eaLnBrk="1" hangingPunct="1">
              <a:buFont typeface="Marlett" pitchFamily="2" charset="2"/>
              <a:buChar char="8"/>
            </a:pPr>
            <a:r>
              <a:rPr lang="en-NZ" sz="2400" smtClean="0"/>
              <a:t>The “window” caterpillar seldom eats near the edge.</a:t>
            </a:r>
            <a:endParaRPr lang="en-AU" sz="2400" smtClean="0"/>
          </a:p>
        </p:txBody>
      </p:sp>
      <p:pic>
        <p:nvPicPr>
          <p:cNvPr id="21508" name="Picture 4" descr="Flax  not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00438"/>
            <a:ext cx="15748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Flax  wind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00438"/>
            <a:ext cx="16764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10" grpId="0" animBg="1"/>
    </p:bldLst>
  </p:timing>
</p:sld>
</file>

<file path=ppt/theme/theme1.xml><?xml version="1.0" encoding="utf-8"?>
<a:theme xmlns:a="http://schemas.openxmlformats.org/drawingml/2006/main" name="WritingDesignTemplate">
  <a:themeElements>
    <a:clrScheme name="WritingDesign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Writing close-up design template</Template>
  <TotalTime>455</TotalTime>
  <Words>160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Georgia</vt:lpstr>
      <vt:lpstr>Marlett</vt:lpstr>
      <vt:lpstr>WritingDesignTemplate</vt:lpstr>
      <vt:lpstr>Interspecific Competition</vt:lpstr>
      <vt:lpstr>Competition for food etc.</vt:lpstr>
      <vt:lpstr>PowerPoint Presentation</vt:lpstr>
      <vt:lpstr>Lemna (duckweed)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of animals to the biotic environment</dc:title>
  <dc:creator>Wood</dc:creator>
  <cp:lastModifiedBy>Rick Wood</cp:lastModifiedBy>
  <cp:revision>34</cp:revision>
  <dcterms:created xsi:type="dcterms:W3CDTF">2007-04-29T03:55:26Z</dcterms:created>
  <dcterms:modified xsi:type="dcterms:W3CDTF">2013-02-27T23:26:08Z</dcterms:modified>
</cp:coreProperties>
</file>